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4" r:id="rId4"/>
    <p:sldId id="266" r:id="rId5"/>
    <p:sldId id="273" r:id="rId6"/>
    <p:sldId id="275" r:id="rId7"/>
    <p:sldId id="276" r:id="rId8"/>
    <p:sldId id="277" r:id="rId9"/>
    <p:sldId id="271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0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4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66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49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4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07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83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54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37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4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31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8CAE-34DF-4CF9-A75F-33FEF61B5075}" type="datetimeFigureOut">
              <a:rPr lang="ko-KR" altLang="en-US" smtClean="0"/>
              <a:t>2014-09-23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A2ABC-094B-4883-A5B2-1C7526474E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3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Study on Sb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Te</a:t>
            </a:r>
            <a:r>
              <a:rPr lang="en-US" altLang="ko-KR" baseline="-25000" dirty="0" smtClean="0"/>
              <a:t>3</a:t>
            </a:r>
            <a:endParaRPr lang="ko-KR" altLang="en-US" baseline="-25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Hyung</a:t>
            </a:r>
            <a:r>
              <a:rPr lang="en-US" altLang="ko-KR" dirty="0" smtClean="0"/>
              <a:t>-June Lee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46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98373" y="-166033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>
                <a:solidFill>
                  <a:prstClr val="black"/>
                </a:solidFill>
              </a:rPr>
              <a:t>M.D. process diagram for </a:t>
            </a:r>
            <a:r>
              <a:rPr lang="en-US" altLang="ko-KR" sz="1800" dirty="0" smtClean="0">
                <a:solidFill>
                  <a:prstClr val="black"/>
                </a:solidFill>
              </a:rPr>
              <a:t>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endParaRPr lang="ko-KR" altLang="en-US" baseline="-25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-1" r="-803" b="50786"/>
          <a:stretch/>
        </p:blipFill>
        <p:spPr>
          <a:xfrm>
            <a:off x="298373" y="895897"/>
            <a:ext cx="5992258" cy="1766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589" y="312082"/>
            <a:ext cx="271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Sb2Te3 Crystal structure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0" t="225" r="42091"/>
          <a:stretch/>
        </p:blipFill>
        <p:spPr>
          <a:xfrm>
            <a:off x="7250900" y="1346719"/>
            <a:ext cx="1314634" cy="3264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2461" y="3926159"/>
            <a:ext cx="2427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135 atom</a:t>
            </a:r>
          </a:p>
          <a:p>
            <a:r>
              <a:rPr lang="en-US" altLang="ko-KR" dirty="0" smtClean="0"/>
              <a:t>13.3Å </a:t>
            </a:r>
            <a:r>
              <a:rPr lang="en-US" altLang="ko-KR" dirty="0" err="1" smtClean="0"/>
              <a:t>13.3Å</a:t>
            </a:r>
            <a:r>
              <a:rPr lang="en-US" altLang="ko-KR" dirty="0" smtClean="0"/>
              <a:t> 29.2Å</a:t>
            </a:r>
          </a:p>
          <a:p>
            <a:r>
              <a:rPr lang="en-US" altLang="ko-KR" dirty="0" smtClean="0"/>
              <a:t>Temperature : 5000 </a:t>
            </a:r>
            <a:r>
              <a:rPr lang="en-US" altLang="ko-KR" dirty="0" smtClean="0"/>
              <a:t>K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4" r="79795" b="7221"/>
          <a:stretch/>
        </p:blipFill>
        <p:spPr>
          <a:xfrm>
            <a:off x="10813973" y="3630698"/>
            <a:ext cx="1250887" cy="98038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6" t="21042" r="41504" b="20186"/>
          <a:stretch/>
        </p:blipFill>
        <p:spPr>
          <a:xfrm>
            <a:off x="9920344" y="1159529"/>
            <a:ext cx="1084082" cy="36387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62997" y="474861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Hexagonal cell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2996" y="5117950"/>
            <a:ext cx="193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Sb6Te9 (15atom)</a:t>
            </a:r>
            <a:endParaRPr lang="ko-KR" altLang="en-US" dirty="0"/>
          </a:p>
        </p:txBody>
      </p:sp>
      <p:sp>
        <p:nvSpPr>
          <p:cNvPr id="14" name="타원 13"/>
          <p:cNvSpPr>
            <a:spLocks noChangeAspect="1"/>
          </p:cNvSpPr>
          <p:nvPr/>
        </p:nvSpPr>
        <p:spPr>
          <a:xfrm>
            <a:off x="7988684" y="439071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>
            <a:spLocks noChangeAspect="1"/>
          </p:cNvSpPr>
          <p:nvPr/>
        </p:nvSpPr>
        <p:spPr>
          <a:xfrm>
            <a:off x="8003924" y="376587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>
            <a:spLocks noChangeAspect="1"/>
          </p:cNvSpPr>
          <p:nvPr/>
        </p:nvSpPr>
        <p:spPr>
          <a:xfrm>
            <a:off x="8007734" y="318675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>
            <a:spLocks noChangeAspect="1"/>
          </p:cNvSpPr>
          <p:nvPr/>
        </p:nvSpPr>
        <p:spPr>
          <a:xfrm>
            <a:off x="8011544" y="260763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>
            <a:spLocks noChangeAspect="1"/>
          </p:cNvSpPr>
          <p:nvPr/>
        </p:nvSpPr>
        <p:spPr>
          <a:xfrm>
            <a:off x="8026784" y="200565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>
            <a:spLocks noChangeAspect="1"/>
          </p:cNvSpPr>
          <p:nvPr/>
        </p:nvSpPr>
        <p:spPr>
          <a:xfrm>
            <a:off x="10370945" y="4317432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9508765" y="474861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Rhombohedral</a:t>
            </a:r>
            <a:r>
              <a:rPr lang="en-US" altLang="ko-KR" dirty="0" smtClean="0"/>
              <a:t> cell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09962" y="5117950"/>
            <a:ext cx="18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Sb2Te3 (5atom)</a:t>
            </a:r>
            <a:endParaRPr lang="ko-KR" altLang="en-US" dirty="0"/>
          </a:p>
        </p:txBody>
      </p:sp>
      <p:sp>
        <p:nvSpPr>
          <p:cNvPr id="22" name="타원 21"/>
          <p:cNvSpPr>
            <a:spLocks noChangeAspect="1"/>
          </p:cNvSpPr>
          <p:nvPr/>
        </p:nvSpPr>
        <p:spPr>
          <a:xfrm>
            <a:off x="10370945" y="371321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>
            <a:spLocks noChangeAspect="1"/>
          </p:cNvSpPr>
          <p:nvPr/>
        </p:nvSpPr>
        <p:spPr>
          <a:xfrm>
            <a:off x="10374755" y="313409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>
            <a:spLocks noChangeAspect="1"/>
          </p:cNvSpPr>
          <p:nvPr/>
        </p:nvSpPr>
        <p:spPr>
          <a:xfrm>
            <a:off x="10374755" y="255116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>
            <a:spLocks noChangeAspect="1"/>
          </p:cNvSpPr>
          <p:nvPr/>
        </p:nvSpPr>
        <p:spPr>
          <a:xfrm>
            <a:off x="10378565" y="1972046"/>
            <a:ext cx="216000" cy="216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untitl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993" t="22256" r="23813" b="13182"/>
          <a:stretch/>
        </p:blipFill>
        <p:spPr>
          <a:xfrm>
            <a:off x="462099" y="3031957"/>
            <a:ext cx="2896994" cy="37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6" y="229711"/>
            <a:ext cx="5394066" cy="3775847"/>
          </a:xfrm>
          <a:prstGeom prst="rect">
            <a:avLst/>
          </a:prstGeom>
        </p:spPr>
      </p:pic>
      <p:sp>
        <p:nvSpPr>
          <p:cNvPr id="4" name="제목 3"/>
          <p:cNvSpPr txBox="1">
            <a:spLocks/>
          </p:cNvSpPr>
          <p:nvPr/>
        </p:nvSpPr>
        <p:spPr>
          <a:xfrm>
            <a:off x="309803" y="-166033"/>
            <a:ext cx="5397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 smtClean="0">
                <a:solidFill>
                  <a:prstClr val="black"/>
                </a:solidFill>
              </a:rPr>
              <a:t>Structure property of 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endParaRPr lang="ko-KR" altLang="en-US" baseline="-25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09302"/>
              </p:ext>
            </p:extLst>
          </p:nvPr>
        </p:nvGraphicFramePr>
        <p:xfrm>
          <a:off x="1040748" y="4317872"/>
          <a:ext cx="4069470" cy="16001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4676"/>
                <a:gridCol w="1497027"/>
                <a:gridCol w="1547767"/>
              </a:tblGrid>
              <a:tr h="533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Ratio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1.0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1.06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533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aseline="0" dirty="0" smtClean="0"/>
                        <a:t>a and b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4.316</a:t>
                      </a:r>
                      <a:r>
                        <a:rPr lang="en-US" altLang="ko-KR" sz="1600" baseline="0" dirty="0" smtClean="0"/>
                        <a:t> Å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4.458 Å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533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</a:t>
                      </a:r>
                      <a:endParaRPr lang="ko-KR" alt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27.933~31.037 </a:t>
                      </a:r>
                      <a:r>
                        <a:rPr lang="en-US" altLang="ko-KR" sz="1600" baseline="0" dirty="0" smtClean="0"/>
                        <a:t>Å</a:t>
                      </a:r>
                      <a:endParaRPr lang="ko-KR" altLang="en-US" sz="16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0" t="225" r="42091"/>
          <a:stretch/>
        </p:blipFill>
        <p:spPr>
          <a:xfrm>
            <a:off x="7250900" y="1346719"/>
            <a:ext cx="1314634" cy="32643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4" r="79795" b="7221"/>
          <a:stretch/>
        </p:blipFill>
        <p:spPr>
          <a:xfrm>
            <a:off x="10813973" y="3630698"/>
            <a:ext cx="1250887" cy="9803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6" t="21042" r="41504" b="20186"/>
          <a:stretch/>
        </p:blipFill>
        <p:spPr>
          <a:xfrm>
            <a:off x="9920344" y="1159529"/>
            <a:ext cx="1084082" cy="3638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2997" y="474861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Hexagonal cell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2996" y="5117950"/>
            <a:ext cx="193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Sb6Te9 (15atom)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08765" y="474861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Rhombohedral</a:t>
            </a:r>
            <a:r>
              <a:rPr lang="en-US" altLang="ko-KR" dirty="0" smtClean="0"/>
              <a:t> cell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09962" y="5117950"/>
            <a:ext cx="18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Sb2Te3 (5atom)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92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09803" y="-166033"/>
            <a:ext cx="5397978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 smtClean="0">
                <a:solidFill>
                  <a:prstClr val="black"/>
                </a:solidFill>
              </a:rPr>
              <a:t>Band Structure of 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r>
              <a:rPr lang="en-US" altLang="ko-KR" sz="1800" dirty="0" smtClean="0">
                <a:solidFill>
                  <a:prstClr val="black"/>
                </a:solidFill>
              </a:rPr>
              <a:t> – 4d orbit (Sb) issue</a:t>
            </a:r>
            <a:endParaRPr lang="ko-KR" altLang="en-US" baseline="-25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" y="738635"/>
            <a:ext cx="2114517" cy="140335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" y="2683943"/>
            <a:ext cx="5094537" cy="34335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32888" r="-1" b="27936"/>
          <a:stretch/>
        </p:blipFill>
        <p:spPr bwMode="auto">
          <a:xfrm>
            <a:off x="5563233" y="1083914"/>
            <a:ext cx="5081879" cy="9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55140" y="1508746"/>
            <a:ext cx="3399321" cy="194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598" y="833481"/>
            <a:ext cx="27408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SIESTA</a:t>
            </a:r>
          </a:p>
          <a:p>
            <a:r>
              <a:rPr lang="en-US" altLang="ko-KR" dirty="0" smtClean="0"/>
              <a:t>54 k-points (3x3x6?)</a:t>
            </a:r>
          </a:p>
          <a:p>
            <a:r>
              <a:rPr lang="en-US" altLang="ko-KR" dirty="0" smtClean="0"/>
              <a:t>Cut-off energy = 425 </a:t>
            </a:r>
            <a:r>
              <a:rPr lang="en-US" altLang="ko-KR" i="1" dirty="0" err="1" smtClean="0"/>
              <a:t>Ry</a:t>
            </a:r>
            <a:endParaRPr lang="en-US" altLang="ko-KR" i="1" dirty="0" smtClean="0"/>
          </a:p>
          <a:p>
            <a:r>
              <a:rPr lang="en-US" altLang="ko-KR" dirty="0" smtClean="0"/>
              <a:t>LDA, DZP</a:t>
            </a:r>
          </a:p>
          <a:p>
            <a:r>
              <a:rPr lang="en-US" altLang="ko-KR" dirty="0" err="1" smtClean="0"/>
              <a:t>Sb</a:t>
            </a:r>
            <a:r>
              <a:rPr lang="en-US" altLang="ko-KR" dirty="0" smtClean="0"/>
              <a:t> : 5s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5p</a:t>
            </a:r>
            <a:r>
              <a:rPr lang="en-US" altLang="ko-KR" baseline="30000" dirty="0" smtClean="0"/>
              <a:t>3</a:t>
            </a: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547897" y="278297"/>
            <a:ext cx="207960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Hanjin’s</a:t>
            </a:r>
            <a:r>
              <a:rPr lang="en-US" altLang="ko-KR" sz="1400" dirty="0" smtClean="0"/>
              <a:t> : 4.421  29.639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68" y="2762421"/>
            <a:ext cx="6322580" cy="35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7831" y="627239"/>
            <a:ext cx="25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0070C0"/>
                </a:solidFill>
              </a:rPr>
              <a:t>hanjin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–</a:t>
            </a:r>
            <a:r>
              <a:rPr lang="en-US" altLang="ko-KR" baseline="-25000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= -0.565 </a:t>
            </a:r>
            <a:r>
              <a:rPr lang="en-US" altLang="ko-KR" dirty="0" err="1" smtClean="0"/>
              <a:t>eV</a:t>
            </a:r>
            <a:endParaRPr lang="ko-KR" alt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466555" y="2415212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without 4d orbital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42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09803" y="-166033"/>
            <a:ext cx="5397978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 smtClean="0">
                <a:solidFill>
                  <a:prstClr val="black"/>
                </a:solidFill>
              </a:rPr>
              <a:t>Band Structure of 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r>
              <a:rPr lang="en-US" altLang="ko-KR" sz="1800" dirty="0" smtClean="0">
                <a:solidFill>
                  <a:prstClr val="black"/>
                </a:solidFill>
              </a:rPr>
              <a:t> – 4d orbit (Sb) issue</a:t>
            </a:r>
            <a:endParaRPr lang="ko-KR" altLang="en-US" baseline="-25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" y="738635"/>
            <a:ext cx="2114517" cy="14033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32888" r="-1" b="27936"/>
          <a:stretch/>
        </p:blipFill>
        <p:spPr bwMode="auto">
          <a:xfrm>
            <a:off x="5563233" y="1083914"/>
            <a:ext cx="5081879" cy="9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55140" y="1508746"/>
            <a:ext cx="3399321" cy="194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38598" y="987229"/>
            <a:ext cx="274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54 k-points (3x3x6?)</a:t>
            </a:r>
          </a:p>
          <a:p>
            <a:r>
              <a:rPr lang="en-US" altLang="ko-KR" dirty="0" smtClean="0"/>
              <a:t>Cut-off energy = 425 </a:t>
            </a:r>
            <a:r>
              <a:rPr lang="en-US" altLang="ko-KR" i="1" dirty="0" err="1" smtClean="0"/>
              <a:t>Ry</a:t>
            </a:r>
            <a:endParaRPr lang="en-US" altLang="ko-KR" i="1" dirty="0" smtClean="0"/>
          </a:p>
          <a:p>
            <a:r>
              <a:rPr lang="en-US" altLang="ko-KR" dirty="0" smtClean="0"/>
              <a:t>LDA, DZP</a:t>
            </a:r>
          </a:p>
          <a:p>
            <a:r>
              <a:rPr lang="en-US" altLang="ko-KR" dirty="0" err="1" smtClean="0"/>
              <a:t>Sb</a:t>
            </a:r>
            <a:r>
              <a:rPr lang="en-US" altLang="ko-KR" dirty="0" smtClean="0"/>
              <a:t> : 5s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5p</a:t>
            </a:r>
            <a:r>
              <a:rPr lang="en-US" altLang="ko-KR" baseline="30000" dirty="0" smtClean="0"/>
              <a:t>3</a:t>
            </a:r>
            <a:endParaRPr lang="en-US" altLang="ko-K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0" y="2761464"/>
            <a:ext cx="4245716" cy="3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75" y="2793832"/>
            <a:ext cx="4474284" cy="313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8176" y="4052299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E</a:t>
            </a:r>
            <a:r>
              <a:rPr lang="en-US" altLang="ko-KR" sz="1200" baseline="-25000" dirty="0" err="1" smtClean="0"/>
              <a:t>gap</a:t>
            </a:r>
            <a:r>
              <a:rPr lang="en-US" altLang="ko-KR" sz="1200" baseline="-25000" dirty="0" smtClean="0"/>
              <a:t> </a:t>
            </a:r>
            <a:r>
              <a:rPr lang="en-US" altLang="ko-KR" sz="1200" dirty="0" smtClean="0"/>
              <a:t>= 0.093 </a:t>
            </a:r>
            <a:r>
              <a:rPr lang="en-US" altLang="ko-KR" sz="1200" dirty="0" err="1" smtClean="0"/>
              <a:t>eV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547897" y="278297"/>
            <a:ext cx="207960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Hanjin’s</a:t>
            </a:r>
            <a:r>
              <a:rPr lang="en-US" altLang="ko-KR" sz="1400" dirty="0" smtClean="0"/>
              <a:t> : 4.421  29.639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07831" y="627239"/>
            <a:ext cx="25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0070C0"/>
                </a:solidFill>
              </a:rPr>
              <a:t>hanjin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–</a:t>
            </a:r>
            <a:r>
              <a:rPr lang="en-US" altLang="ko-KR" baseline="-25000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= -0.565 </a:t>
            </a:r>
            <a:r>
              <a:rPr lang="en-US" altLang="ko-KR" dirty="0" err="1" smtClean="0"/>
              <a:t>eV</a:t>
            </a:r>
            <a:endParaRPr lang="ko-KR" alt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66555" y="2415212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without 4d orbital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8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09803" y="-166033"/>
            <a:ext cx="5397978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 smtClean="0">
                <a:solidFill>
                  <a:prstClr val="black"/>
                </a:solidFill>
              </a:rPr>
              <a:t>Band Structure of 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r>
              <a:rPr lang="en-US" altLang="ko-KR" sz="1800" dirty="0" smtClean="0">
                <a:solidFill>
                  <a:prstClr val="black"/>
                </a:solidFill>
              </a:rPr>
              <a:t> – 4d orbit (Sb) issue</a:t>
            </a:r>
            <a:endParaRPr lang="ko-KR" altLang="en-US" baseline="-25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" y="738635"/>
            <a:ext cx="2114517" cy="140335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5" y="2683943"/>
            <a:ext cx="5094537" cy="34335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32888" r="-1" b="27936"/>
          <a:stretch/>
        </p:blipFill>
        <p:spPr bwMode="auto">
          <a:xfrm>
            <a:off x="5563233" y="1083914"/>
            <a:ext cx="5081879" cy="9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55140" y="1508746"/>
            <a:ext cx="3399321" cy="194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598" y="833481"/>
            <a:ext cx="27408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SIESTA</a:t>
            </a:r>
          </a:p>
          <a:p>
            <a:r>
              <a:rPr lang="en-US" altLang="ko-KR" dirty="0" smtClean="0"/>
              <a:t>54 k-points (3x3x6?)</a:t>
            </a:r>
          </a:p>
          <a:p>
            <a:r>
              <a:rPr lang="en-US" altLang="ko-KR" dirty="0" smtClean="0"/>
              <a:t>Cut-off energy = 425 </a:t>
            </a:r>
            <a:r>
              <a:rPr lang="en-US" altLang="ko-KR" i="1" dirty="0" err="1" smtClean="0"/>
              <a:t>Ry</a:t>
            </a:r>
            <a:endParaRPr lang="en-US" altLang="ko-KR" i="1" dirty="0" smtClean="0"/>
          </a:p>
          <a:p>
            <a:r>
              <a:rPr lang="en-US" altLang="ko-KR" dirty="0" smtClean="0"/>
              <a:t>LDA, DZP</a:t>
            </a:r>
          </a:p>
          <a:p>
            <a:r>
              <a:rPr lang="en-US" altLang="ko-KR" dirty="0" err="1" smtClean="0"/>
              <a:t>Sb</a:t>
            </a:r>
            <a:r>
              <a:rPr lang="en-US" altLang="ko-KR" dirty="0" smtClean="0"/>
              <a:t> : 5s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5p</a:t>
            </a:r>
            <a:r>
              <a:rPr lang="en-US" altLang="ko-KR" baseline="30000" dirty="0" smtClean="0"/>
              <a:t>3</a:t>
            </a: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547897" y="278297"/>
            <a:ext cx="207960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Hanjin’s</a:t>
            </a:r>
            <a:r>
              <a:rPr lang="en-US" altLang="ko-KR" sz="1400" dirty="0" smtClean="0"/>
              <a:t> : 4.421  29.639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307831" y="627239"/>
            <a:ext cx="25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0070C0"/>
                </a:solidFill>
              </a:rPr>
              <a:t>hanjin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–</a:t>
            </a:r>
            <a:r>
              <a:rPr lang="en-US" altLang="ko-KR" baseline="-25000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= -0.565 </a:t>
            </a:r>
            <a:r>
              <a:rPr lang="en-US" altLang="ko-KR" dirty="0" err="1" smtClean="0"/>
              <a:t>eV</a:t>
            </a:r>
            <a:endParaRPr lang="ko-KR" alt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490830" y="2393089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 4d orbital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08" y="2768403"/>
            <a:ext cx="6387093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09803" y="-166033"/>
            <a:ext cx="5397978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 smtClean="0">
                <a:solidFill>
                  <a:prstClr val="black"/>
                </a:solidFill>
              </a:rPr>
              <a:t>Band Structure of 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r>
              <a:rPr lang="en-US" altLang="ko-KR" sz="1800" dirty="0" smtClean="0">
                <a:solidFill>
                  <a:prstClr val="black"/>
                </a:solidFill>
              </a:rPr>
              <a:t> – 4d orbit (Sb) issue</a:t>
            </a:r>
            <a:endParaRPr lang="ko-KR" altLang="en-US" baseline="-25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" y="738635"/>
            <a:ext cx="2114517" cy="14033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32888" r="-1" b="27936"/>
          <a:stretch/>
        </p:blipFill>
        <p:spPr bwMode="auto">
          <a:xfrm>
            <a:off x="5563233" y="1083914"/>
            <a:ext cx="5081879" cy="9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55140" y="1508746"/>
            <a:ext cx="3399321" cy="194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38598" y="987229"/>
            <a:ext cx="274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54 k-points (3x3x6?)</a:t>
            </a:r>
          </a:p>
          <a:p>
            <a:r>
              <a:rPr lang="en-US" altLang="ko-KR" dirty="0" smtClean="0"/>
              <a:t>Cut-off energy = 425 </a:t>
            </a:r>
            <a:r>
              <a:rPr lang="en-US" altLang="ko-KR" i="1" dirty="0" err="1" smtClean="0"/>
              <a:t>Ry</a:t>
            </a:r>
            <a:endParaRPr lang="en-US" altLang="ko-KR" i="1" dirty="0" smtClean="0"/>
          </a:p>
          <a:p>
            <a:r>
              <a:rPr lang="en-US" altLang="ko-KR" dirty="0" smtClean="0"/>
              <a:t>LDA, DZP</a:t>
            </a:r>
          </a:p>
          <a:p>
            <a:r>
              <a:rPr lang="en-US" altLang="ko-KR" dirty="0" err="1" smtClean="0"/>
              <a:t>Sb</a:t>
            </a:r>
            <a:r>
              <a:rPr lang="en-US" altLang="ko-KR" dirty="0" smtClean="0"/>
              <a:t> : 5s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5p</a:t>
            </a:r>
            <a:r>
              <a:rPr lang="en-US" altLang="ko-KR" baseline="30000" dirty="0" smtClean="0"/>
              <a:t>3</a:t>
            </a:r>
            <a:endParaRPr lang="en-US" altLang="ko-K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0" y="2761464"/>
            <a:ext cx="4245716" cy="3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8176" y="4052299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E</a:t>
            </a:r>
            <a:r>
              <a:rPr lang="en-US" altLang="ko-KR" sz="1200" baseline="-25000" dirty="0" err="1" smtClean="0"/>
              <a:t>gap</a:t>
            </a:r>
            <a:r>
              <a:rPr lang="en-US" altLang="ko-KR" sz="1200" baseline="-25000" dirty="0" smtClean="0"/>
              <a:t> </a:t>
            </a:r>
            <a:r>
              <a:rPr lang="en-US" altLang="ko-KR" sz="1200" dirty="0" smtClean="0"/>
              <a:t>= 0.093 </a:t>
            </a:r>
            <a:r>
              <a:rPr lang="en-US" altLang="ko-KR" sz="1200" dirty="0" err="1" smtClean="0"/>
              <a:t>eV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547897" y="278297"/>
            <a:ext cx="207960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Hanjin’s</a:t>
            </a:r>
            <a:r>
              <a:rPr lang="en-US" altLang="ko-KR" sz="1400" dirty="0" smtClean="0"/>
              <a:t> : 4.421  29.639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07831" y="627239"/>
            <a:ext cx="25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0070C0"/>
                </a:solidFill>
              </a:rPr>
              <a:t>hanjin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–</a:t>
            </a:r>
            <a:r>
              <a:rPr lang="en-US" altLang="ko-KR" baseline="-25000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= -0.565 </a:t>
            </a:r>
            <a:r>
              <a:rPr lang="en-US" altLang="ko-KR" dirty="0" err="1" smtClean="0"/>
              <a:t>eV</a:t>
            </a:r>
            <a:endParaRPr lang="ko-KR" alt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90830" y="2393089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 4d orbital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82" y="2775564"/>
            <a:ext cx="4422855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09803" y="-166033"/>
            <a:ext cx="5397978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 smtClean="0">
                <a:solidFill>
                  <a:prstClr val="black"/>
                </a:solidFill>
              </a:rPr>
              <a:t>Band Structure of 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r>
              <a:rPr lang="en-US" altLang="ko-KR" sz="1800" dirty="0" smtClean="0">
                <a:solidFill>
                  <a:prstClr val="black"/>
                </a:solidFill>
              </a:rPr>
              <a:t> – 4d orbit (Sb) issue</a:t>
            </a:r>
            <a:endParaRPr lang="ko-KR" altLang="en-US" baseline="-25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" y="738635"/>
            <a:ext cx="2114517" cy="14033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32888" r="-1" b="27936"/>
          <a:stretch/>
        </p:blipFill>
        <p:spPr bwMode="auto">
          <a:xfrm>
            <a:off x="5563233" y="1083914"/>
            <a:ext cx="5081879" cy="9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55140" y="1508746"/>
            <a:ext cx="3399321" cy="194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38598" y="987229"/>
            <a:ext cx="274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54 k-points (3x3x6?)</a:t>
            </a:r>
          </a:p>
          <a:p>
            <a:r>
              <a:rPr lang="en-US" altLang="ko-KR" dirty="0" smtClean="0"/>
              <a:t>Cut-off energy = 425 </a:t>
            </a:r>
            <a:r>
              <a:rPr lang="en-US" altLang="ko-KR" i="1" dirty="0" err="1" smtClean="0"/>
              <a:t>Ry</a:t>
            </a:r>
            <a:endParaRPr lang="en-US" altLang="ko-KR" i="1" dirty="0" smtClean="0"/>
          </a:p>
          <a:p>
            <a:r>
              <a:rPr lang="en-US" altLang="ko-KR" dirty="0" smtClean="0"/>
              <a:t>LDA, DZP</a:t>
            </a:r>
          </a:p>
          <a:p>
            <a:r>
              <a:rPr lang="en-US" altLang="ko-KR" dirty="0" err="1" smtClean="0"/>
              <a:t>Sb</a:t>
            </a:r>
            <a:r>
              <a:rPr lang="en-US" altLang="ko-KR" dirty="0" smtClean="0"/>
              <a:t> : 5s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5p</a:t>
            </a:r>
            <a:r>
              <a:rPr lang="en-US" altLang="ko-KR" baseline="30000" dirty="0" smtClean="0"/>
              <a:t>3</a:t>
            </a:r>
            <a:endParaRPr lang="en-US" altLang="ko-K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547897" y="278297"/>
            <a:ext cx="207960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Hanjin’s</a:t>
            </a:r>
            <a:r>
              <a:rPr lang="en-US" altLang="ko-KR" sz="1400" dirty="0" smtClean="0"/>
              <a:t> : 4.421  29.639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07831" y="627239"/>
            <a:ext cx="25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0070C0"/>
                </a:solidFill>
              </a:rPr>
              <a:t>hanjin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–</a:t>
            </a:r>
            <a:r>
              <a:rPr lang="en-US" altLang="ko-KR" baseline="-25000" dirty="0" smtClean="0"/>
              <a:t> </a:t>
            </a:r>
            <a:r>
              <a:rPr lang="en-US" altLang="ko-KR" dirty="0" err="1" smtClean="0">
                <a:solidFill>
                  <a:srgbClr val="FF0000"/>
                </a:solidFill>
              </a:rPr>
              <a:t>E</a:t>
            </a:r>
            <a:r>
              <a:rPr lang="en-US" altLang="ko-KR" baseline="-25000" dirty="0" err="1" smtClean="0">
                <a:solidFill>
                  <a:srgbClr val="FF0000"/>
                </a:solidFill>
              </a:rPr>
              <a:t>ref</a:t>
            </a:r>
            <a:r>
              <a:rPr lang="en-US" altLang="ko-KR" baseline="-25000" dirty="0" smtClean="0"/>
              <a:t> </a:t>
            </a:r>
            <a:r>
              <a:rPr lang="en-US" altLang="ko-KR" dirty="0" smtClean="0"/>
              <a:t>= -0.565 </a:t>
            </a:r>
            <a:r>
              <a:rPr lang="en-US" altLang="ko-KR" dirty="0" err="1" smtClean="0"/>
              <a:t>eV</a:t>
            </a:r>
            <a:endParaRPr lang="ko-KR" alt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7551" y="2551325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 4d orbital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67" y="3022785"/>
            <a:ext cx="4474284" cy="3132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83" y="3006601"/>
            <a:ext cx="4474284" cy="313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8176" y="2551325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without 4d orbital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0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09803" y="-166033"/>
            <a:ext cx="5397978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ko-KR" sz="1800" dirty="0" smtClean="0">
                <a:solidFill>
                  <a:prstClr val="black"/>
                </a:solidFill>
              </a:rPr>
              <a:t>Band Structure of Sb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2</a:t>
            </a:r>
            <a:r>
              <a:rPr lang="en-US" altLang="ko-KR" sz="1800" dirty="0" smtClean="0">
                <a:solidFill>
                  <a:prstClr val="black"/>
                </a:solidFill>
              </a:rPr>
              <a:t>Te</a:t>
            </a:r>
            <a:r>
              <a:rPr lang="en-US" altLang="ko-KR" sz="1800" baseline="-25000" dirty="0" smtClean="0">
                <a:solidFill>
                  <a:prstClr val="black"/>
                </a:solidFill>
              </a:rPr>
              <a:t>3</a:t>
            </a:r>
            <a:r>
              <a:rPr lang="en-US" altLang="ko-KR" sz="1800" dirty="0" smtClean="0">
                <a:solidFill>
                  <a:prstClr val="black"/>
                </a:solidFill>
              </a:rPr>
              <a:t> – 4d orbit (Sb) issue</a:t>
            </a:r>
            <a:endParaRPr lang="ko-KR" altLang="en-US" baseline="-25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" y="601071"/>
            <a:ext cx="2114517" cy="1403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506" y="744469"/>
            <a:ext cx="194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FLUER code</a:t>
            </a:r>
          </a:p>
          <a:p>
            <a:r>
              <a:rPr lang="en-US" altLang="ko-KR" dirty="0" smtClean="0"/>
              <a:t>GGA</a:t>
            </a:r>
          </a:p>
          <a:p>
            <a:r>
              <a:rPr lang="en-US" altLang="ko-KR" dirty="0" smtClean="0"/>
              <a:t>SOC, 60 k-points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909753" y="140910"/>
            <a:ext cx="4189105" cy="1644723"/>
            <a:chOff x="447631" y="1637609"/>
            <a:chExt cx="4189105" cy="164472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31" y="1933298"/>
              <a:ext cx="4189105" cy="1349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214674" y="2824320"/>
              <a:ext cx="718056" cy="4580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4664" y="1637609"/>
              <a:ext cx="2079608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400" dirty="0" err="1" smtClean="0"/>
                <a:t>Hanjin’s</a:t>
              </a:r>
              <a:r>
                <a:rPr lang="en-US" altLang="ko-KR" sz="1400" dirty="0" smtClean="0"/>
                <a:t> : 4.421  29.639</a:t>
              </a:r>
              <a:endParaRPr lang="ko-KR" altLang="en-US" sz="1400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19" y="2457366"/>
            <a:ext cx="3702111" cy="35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304</Words>
  <Application>Microsoft Office PowerPoint</Application>
  <PresentationFormat>사용자 지정</PresentationFormat>
  <Paragraphs>74</Paragraphs>
  <Slides>9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Study on Sb2Te3</vt:lpstr>
      <vt:lpstr>M.D. process diagram for Sb2Te3</vt:lpstr>
      <vt:lpstr>PowerPoint 프레젠테이션</vt:lpstr>
      <vt:lpstr>Band Structure of Sb2Te3 – 4d orbit (Sb) issue</vt:lpstr>
      <vt:lpstr>Band Structure of Sb2Te3 – 4d orbit (Sb) issue</vt:lpstr>
      <vt:lpstr>Band Structure of Sb2Te3 – 4d orbit (Sb) issue</vt:lpstr>
      <vt:lpstr>Band Structure of Sb2Te3 – 4d orbit (Sb) issue</vt:lpstr>
      <vt:lpstr>Band Structure of Sb2Te3 – 4d orbit (Sb) issue</vt:lpstr>
      <vt:lpstr>Band Structure of Sb2Te3 – 4d orbit (Sb) issue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Sb2Te3</dc:title>
  <dc:creator>june</dc:creator>
  <cp:lastModifiedBy>June</cp:lastModifiedBy>
  <cp:revision>126</cp:revision>
  <dcterms:created xsi:type="dcterms:W3CDTF">2014-09-02T06:07:15Z</dcterms:created>
  <dcterms:modified xsi:type="dcterms:W3CDTF">2014-09-23T16:16:17Z</dcterms:modified>
</cp:coreProperties>
</file>